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75" r:id="rId5"/>
    <p:sldId id="274" r:id="rId6"/>
    <p:sldId id="273" r:id="rId7"/>
    <p:sldId id="276" r:id="rId8"/>
    <p:sldId id="279" r:id="rId9"/>
    <p:sldId id="277" r:id="rId10"/>
    <p:sldId id="280" r:id="rId11"/>
    <p:sldId id="281" r:id="rId12"/>
    <p:sldId id="283" r:id="rId13"/>
    <p:sldId id="282" r:id="rId14"/>
    <p:sldId id="285" r:id="rId15"/>
    <p:sldId id="284" r:id="rId16"/>
    <p:sldId id="286" r:id="rId17"/>
    <p:sldId id="278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12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9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Adding Conditional Control to Text-to-Image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r>
              <a:rPr lang="en-US" altLang="ko-KR" dirty="0"/>
              <a:t>GAN </a:t>
            </a:r>
            <a:r>
              <a:rPr lang="ko-KR" altLang="en-US" dirty="0"/>
              <a:t>구조 내에 벡터 양자화</a:t>
            </a:r>
            <a:r>
              <a:rPr lang="en-US" altLang="ko-KR" dirty="0"/>
              <a:t>(Vector Quantization, VQ) </a:t>
            </a:r>
            <a:r>
              <a:rPr lang="ko-KR" altLang="en-US" dirty="0"/>
              <a:t>메커니즘을 적용시킨 모델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3BF47B-7F2F-47CB-A3B9-405D00F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6" y="653029"/>
            <a:ext cx="7058277" cy="27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CE93-1D2F-4AB1-A1D8-ED1F0590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73" y="3429000"/>
            <a:ext cx="6477001" cy="2144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1ECDE7-7079-4289-86AA-9C5EE074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73" y="5564355"/>
            <a:ext cx="6335644" cy="95034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9C59C4-DBF0-4504-BC23-205E48AF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29" y="4635500"/>
            <a:ext cx="143132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226F76-A6A3-4280-AFBE-6ADF77D6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2135396"/>
            <a:ext cx="7058025" cy="23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5DA8C4-88C0-4FCE-AB39-04E0D43F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5248275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A6FC54-3A41-4AC5-BF6B-D5F38CC4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" y="2579603"/>
            <a:ext cx="3109289" cy="2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86056AB-2ABE-4516-AA1B-56CE2AA7DBDA}"/>
              </a:ext>
            </a:extLst>
          </p:cNvPr>
          <p:cNvSpPr txBox="1">
            <a:spLocks/>
          </p:cNvSpPr>
          <p:nvPr/>
        </p:nvSpPr>
        <p:spPr>
          <a:xfrm>
            <a:off x="7049001" y="4904456"/>
            <a:ext cx="2799346" cy="34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Sliding attention window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659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512AB-EF81-4566-81F1-76685F9F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"/>
          <a:stretch/>
        </p:blipFill>
        <p:spPr>
          <a:xfrm>
            <a:off x="3568020" y="176212"/>
            <a:ext cx="5055960" cy="6593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930C5-35AA-4C00-9BD1-AFE9CC73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2DEC3-72D1-49DB-95B8-8EBD76BB0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65" y="0"/>
            <a:ext cx="933007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08D10F-C8EB-408D-BB0B-338A6ABB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08" y="166231"/>
            <a:ext cx="9907383" cy="652553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35C6BD4-8398-4E85-A83E-FAC118DD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46" y="5523671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PIPT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모델을 이용해서 학습하는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모델의 </a:t>
            </a:r>
            <a:r>
              <a:rPr lang="en-US" altLang="ko-KR" dirty="0">
                <a:latin typeface="맑은 고딕 (본문)"/>
              </a:rPr>
              <a:t>encoder</a:t>
            </a:r>
            <a:r>
              <a:rPr lang="ko-KR" altLang="en-US" dirty="0">
                <a:latin typeface="맑은 고딕 (본문)"/>
              </a:rPr>
              <a:t>를 통과시켜서 </a:t>
            </a:r>
            <a:r>
              <a:rPr lang="en-US" altLang="ko-KR" dirty="0">
                <a:latin typeface="맑은 고딕 (본문)"/>
              </a:rPr>
              <a:t>latent space</a:t>
            </a:r>
            <a:r>
              <a:rPr lang="ko-KR" altLang="en-US" dirty="0">
                <a:latin typeface="맑은 고딕 (본문)"/>
              </a:rPr>
              <a:t>를 얻고 이를 </a:t>
            </a: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해서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7C7A68-3C7E-444E-B0EB-E2E66850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9" y="1922350"/>
            <a:ext cx="753532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7568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맑은 고딕 (본문)"/>
              </a:rPr>
              <a:t>ADM (Ablated Diffusion Model)</a:t>
            </a:r>
          </a:p>
          <a:p>
            <a:pPr>
              <a:buFontTx/>
              <a:buChar char="-"/>
            </a:pPr>
            <a:r>
              <a:rPr lang="en-US" altLang="ko-KR" sz="2400" dirty="0">
                <a:latin typeface="맑은 고딕 (본문)"/>
              </a:rPr>
              <a:t>Classifier Guidance</a:t>
            </a:r>
            <a:r>
              <a:rPr lang="ko-KR" altLang="en-US" sz="2400" dirty="0">
                <a:latin typeface="맑은 고딕 (본문)"/>
              </a:rPr>
              <a:t>를 </a:t>
            </a:r>
            <a:r>
              <a:rPr lang="en-US" altLang="ko-KR" sz="2400" dirty="0">
                <a:latin typeface="맑은 고딕 (본문)"/>
              </a:rPr>
              <a:t>diffusion model</a:t>
            </a:r>
            <a:r>
              <a:rPr lang="ko-KR" altLang="en-US" sz="2400" dirty="0">
                <a:latin typeface="맑은 고딕 (본문)"/>
              </a:rPr>
              <a:t>에 적용시킨 모델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맑은 고딕 (본문)"/>
              </a:rPr>
              <a:t>이미지에 있는 객체를 분류한 뒤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ko-KR" altLang="en-US" sz="2400" dirty="0">
                <a:latin typeface="맑은 고딕 (본문)"/>
              </a:rPr>
              <a:t>해당 정보를 전달한 뒤 학습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endParaRPr lang="ko-KR" altLang="en-US" sz="2400" dirty="0">
              <a:latin typeface="맑은 고딕 (본문)"/>
            </a:endParaRPr>
          </a:p>
        </p:txBody>
      </p:sp>
      <p:pic>
        <p:nvPicPr>
          <p:cNvPr id="2050" name="Picture 2" descr="그림3. Classifier Guidance">
            <a:extLst>
              <a:ext uri="{FF2B5EF4-FFF2-40B4-BE49-F238E27FC236}">
                <a16:creationId xmlns:a16="http://schemas.microsoft.com/office/drawing/2014/main" id="{83A74793-5746-4FFB-95F6-D9871CBA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4" y="1988983"/>
            <a:ext cx="4983254" cy="29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그림2. Noisy Image Classifier">
            <a:extLst>
              <a:ext uri="{FF2B5EF4-FFF2-40B4-BE49-F238E27FC236}">
                <a16:creationId xmlns:a16="http://schemas.microsoft.com/office/drawing/2014/main" id="{41565D85-ABC3-4AE0-970C-7B285515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84" y="66830"/>
            <a:ext cx="3372879" cy="168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C28096-E15D-4268-ADE3-AABC8A9A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3038"/>
            <a:ext cx="405765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11699-B499-43FF-B42E-C8C48869F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439"/>
          <a:stretch/>
        </p:blipFill>
        <p:spPr>
          <a:xfrm>
            <a:off x="838200" y="5522891"/>
            <a:ext cx="5497826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6E05F-F36E-4F1E-8239-E1E4AB022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93" r="169"/>
          <a:stretch/>
        </p:blipFill>
        <p:spPr>
          <a:xfrm>
            <a:off x="1959429" y="5967872"/>
            <a:ext cx="4930655" cy="390580"/>
          </a:xfrm>
          <a:prstGeom prst="rect">
            <a:avLst/>
          </a:prstGeom>
        </p:spPr>
      </p:pic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CF54F02B-EB48-4754-9485-9F079C6A8BC3}"/>
              </a:ext>
            </a:extLst>
          </p:cNvPr>
          <p:cNvSpPr txBox="1">
            <a:spLocks/>
          </p:cNvSpPr>
          <p:nvPr/>
        </p:nvSpPr>
        <p:spPr>
          <a:xfrm>
            <a:off x="7182853" y="4982510"/>
            <a:ext cx="4800599" cy="211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latin typeface="맑은 고딕 (본문)"/>
              </a:rPr>
              <a:t>z_λ</a:t>
            </a:r>
            <a:r>
              <a:rPr lang="en-US" altLang="ko-KR" sz="1600" dirty="0">
                <a:latin typeface="맑은 고딕 (본문)"/>
              </a:rPr>
              <a:t>: image interpolation at some timestep t</a:t>
            </a:r>
          </a:p>
          <a:p>
            <a:r>
              <a:rPr lang="en-US" altLang="ko-KR" sz="1600" dirty="0" err="1">
                <a:latin typeface="맑은 고딕 (본문)"/>
              </a:rPr>
              <a:t>ε_θ</a:t>
            </a:r>
            <a:r>
              <a:rPr lang="en-US" altLang="ko-KR" sz="1600" dirty="0">
                <a:latin typeface="맑은 고딕 (본문)"/>
              </a:rPr>
              <a:t>: model</a:t>
            </a:r>
          </a:p>
          <a:p>
            <a:r>
              <a:rPr lang="en-US" altLang="ko-KR" sz="1600" dirty="0">
                <a:latin typeface="맑은 고딕 (본문)"/>
              </a:rPr>
              <a:t>c: class</a:t>
            </a:r>
          </a:p>
          <a:p>
            <a:r>
              <a:rPr lang="el-GR" altLang="ko-KR" sz="1600" dirty="0">
                <a:latin typeface="맑은 고딕 (본문)"/>
              </a:rPr>
              <a:t>σ</a:t>
            </a:r>
            <a:r>
              <a:rPr lang="en-US" altLang="ko-KR" sz="1600" dirty="0">
                <a:latin typeface="맑은 고딕 (본문)"/>
              </a:rPr>
              <a:t>_</a:t>
            </a:r>
            <a:r>
              <a:rPr lang="el-GR" altLang="ko-KR" sz="1600" dirty="0">
                <a:latin typeface="맑은 고딕 (본문)"/>
              </a:rPr>
              <a:t>λ</a:t>
            </a:r>
            <a:r>
              <a:rPr lang="en-US" altLang="ko-KR" sz="1600" dirty="0">
                <a:latin typeface="맑은 고딕 (본문)"/>
              </a:rPr>
              <a:t>: standard deviation at some timestep t</a:t>
            </a:r>
          </a:p>
          <a:p>
            <a:r>
              <a:rPr lang="en-US" altLang="ko-KR" sz="1600" dirty="0">
                <a:latin typeface="맑은 고딕 (본문)"/>
              </a:rPr>
              <a:t>w: parameter that controls the strength of the classifier guidance</a:t>
            </a:r>
          </a:p>
          <a:p>
            <a:endParaRPr lang="ko-KR" altLang="en-US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60212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Classifier-Free-Guidance</a:t>
            </a:r>
          </a:p>
          <a:p>
            <a:pPr>
              <a:buFontTx/>
              <a:buChar char="-"/>
            </a:pPr>
            <a:r>
              <a:rPr lang="en-US" altLang="ko-KR" sz="2800" dirty="0">
                <a:latin typeface="맑은 고딕 (본문)"/>
              </a:rPr>
              <a:t>Classifier Guidance</a:t>
            </a:r>
            <a:r>
              <a:rPr lang="ko-KR" altLang="en-US" dirty="0">
                <a:latin typeface="맑은 고딕 (본문)"/>
              </a:rPr>
              <a:t>에서 </a:t>
            </a:r>
            <a:r>
              <a:rPr lang="en-US" altLang="ko-KR" dirty="0">
                <a:latin typeface="맑은 고딕 (본문)"/>
              </a:rPr>
              <a:t>classifier</a:t>
            </a:r>
            <a:r>
              <a:rPr lang="ko-KR" altLang="en-US" dirty="0">
                <a:latin typeface="맑은 고딕 (본문)"/>
              </a:rPr>
              <a:t>의 학습을 하지 않고도 같은 효과를 내도록 수정한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28356C-1C86-4AFB-87F8-9EEFBB44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64" y="5280838"/>
            <a:ext cx="4877481" cy="381053"/>
          </a:xfrm>
          <a:prstGeom prst="rect">
            <a:avLst/>
          </a:prstGeom>
        </p:spPr>
      </p:pic>
      <p:pic>
        <p:nvPicPr>
          <p:cNvPr id="3" name="Picture 2" descr="그림1. Classifier Free Guidance">
            <a:extLst>
              <a:ext uri="{FF2B5EF4-FFF2-40B4-BE49-F238E27FC236}">
                <a16:creationId xmlns:a16="http://schemas.microsoft.com/office/drawing/2014/main" id="{0D021CCC-5E08-416C-8EDD-F8E01D22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67" y="1690688"/>
            <a:ext cx="6227612" cy="32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60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GLIDE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Text-image </a:t>
            </a:r>
            <a:r>
              <a:rPr lang="ko-KR" altLang="en-US" dirty="0">
                <a:latin typeface="맑은 고딕 (본문)"/>
              </a:rPr>
              <a:t>모델로 </a:t>
            </a:r>
            <a:r>
              <a:rPr lang="en-US" altLang="ko-KR" dirty="0">
                <a:latin typeface="맑은 고딕 (본문)"/>
              </a:rPr>
              <a:t>256*256 </a:t>
            </a:r>
            <a:r>
              <a:rPr lang="ko-KR" altLang="en-US" dirty="0">
                <a:latin typeface="맑은 고딕 (본문)"/>
              </a:rPr>
              <a:t>이미지를 생성하는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CLIP Guidance</a:t>
            </a:r>
            <a:r>
              <a:rPr lang="ko-KR" altLang="en-US" dirty="0">
                <a:latin typeface="맑은 고딕 (본문)"/>
              </a:rPr>
              <a:t>와 </a:t>
            </a:r>
            <a:r>
              <a:rPr lang="en-US" altLang="ko-KR" dirty="0">
                <a:latin typeface="맑은 고딕 (본문)"/>
              </a:rPr>
              <a:t>Classifier-free guidance</a:t>
            </a:r>
            <a:r>
              <a:rPr lang="ko-KR" altLang="en-US" dirty="0">
                <a:latin typeface="맑은 고딕 (본문)"/>
              </a:rPr>
              <a:t>를 비교</a:t>
            </a:r>
          </a:p>
        </p:txBody>
      </p:sp>
      <p:pic>
        <p:nvPicPr>
          <p:cNvPr id="1026" name="Picture 2" descr="그림1. GLIDE Architecture">
            <a:extLst>
              <a:ext uri="{FF2B5EF4-FFF2-40B4-BE49-F238E27FC236}">
                <a16:creationId xmlns:a16="http://schemas.microsoft.com/office/drawing/2014/main" id="{E082C00A-006B-44FC-A896-EBDB3BA0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37" y="1027906"/>
            <a:ext cx="6388768" cy="172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림3. GLIDE - Image Inpainting">
            <a:extLst>
              <a:ext uri="{FF2B5EF4-FFF2-40B4-BE49-F238E27FC236}">
                <a16:creationId xmlns:a16="http://schemas.microsoft.com/office/drawing/2014/main" id="{4DE4945E-FA7B-493F-8613-06BD8F9B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3865353"/>
            <a:ext cx="3886200" cy="21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68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E32DC-7C11-49C1-8E46-3ED04025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43" y="0"/>
            <a:ext cx="4277372" cy="6858000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028B05F-B24C-4557-9BB4-13E65A91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score</a:t>
            </a:r>
            <a:endParaRPr lang="en-US" altLang="ko-KR" dirty="0">
              <a:solidFill>
                <a:srgbClr val="000000"/>
              </a:solidFill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모델을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text,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의 유사성을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동일한 크기로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임베딩</a:t>
            </a:r>
            <a:r>
              <a:rPr lang="ko-KR" altLang="en-US" dirty="0" err="1">
                <a:solidFill>
                  <a:srgbClr val="000000"/>
                </a:solidFill>
                <a:latin typeface="avenir next"/>
              </a:rPr>
              <a:t>해서</a:t>
            </a:r>
            <a:r>
              <a:rPr lang="ko-KR" altLang="en-US" dirty="0">
                <a:solidFill>
                  <a:srgbClr val="000000"/>
                </a:solidFill>
                <a:latin typeface="avenir next"/>
              </a:rPr>
              <a:t> 코사인 유사도를 계산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+1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벡터가 동일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직교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000000"/>
                </a:solidFill>
                <a:latin typeface="avenir nex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반대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375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pretrained stable diffusion </a:t>
            </a:r>
            <a:r>
              <a:rPr lang="ko-KR" altLang="en-US" dirty="0"/>
              <a:t>모델을 활용해서 학습하는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Condition</a:t>
            </a:r>
            <a:r>
              <a:rPr lang="ko-KR" altLang="en-US" dirty="0"/>
              <a:t>의 </a:t>
            </a:r>
            <a:r>
              <a:rPr lang="en-US" altLang="ko-KR" dirty="0"/>
              <a:t>transfer</a:t>
            </a:r>
            <a:r>
              <a:rPr lang="ko-KR" altLang="en-US" dirty="0"/>
              <a:t>를 효율적으로 실시해서 유사한 특성을 가지는 새로운 이미지의 생성을 제어하기 위한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B5308A-A3B5-43E9-9E7A-DFD8E168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19" y="2585996"/>
            <a:ext cx="5804608" cy="28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를 복사하여 새로운 학습 프레임워크 생성해서 병렬로 구성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“</a:t>
            </a:r>
            <a:r>
              <a:rPr lang="en-US" altLang="ko-KR" dirty="0"/>
              <a:t>trainable copy”</a:t>
            </a:r>
            <a:r>
              <a:rPr lang="ko-KR" altLang="en-US" dirty="0"/>
              <a:t>와 “</a:t>
            </a:r>
            <a:r>
              <a:rPr lang="en-US" altLang="ko-KR" dirty="0"/>
              <a:t>locked copy”</a:t>
            </a:r>
            <a:r>
              <a:rPr lang="ko-KR" altLang="en-US" dirty="0"/>
              <a:t>로 구분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Locked copy</a:t>
            </a:r>
            <a:r>
              <a:rPr lang="ko-KR" altLang="en-US" dirty="0"/>
              <a:t>와 </a:t>
            </a:r>
            <a:r>
              <a:rPr lang="en-US" altLang="ko-KR" dirty="0"/>
              <a:t>Trainable copy</a:t>
            </a:r>
            <a:r>
              <a:rPr lang="ko-KR" altLang="en-US" dirty="0"/>
              <a:t>는 </a:t>
            </a:r>
            <a:r>
              <a:rPr lang="en-US" altLang="ko-KR" dirty="0"/>
              <a:t>zero convolution</a:t>
            </a:r>
            <a:r>
              <a:rPr lang="ko-KR" altLang="en-US" dirty="0"/>
              <a:t>을 통해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56E7D-72C7-47C4-824B-082125C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97" y="0"/>
            <a:ext cx="5127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  <a:p>
            <a:pPr>
              <a:buFontTx/>
              <a:buChar char="-"/>
            </a:pPr>
            <a:r>
              <a:rPr lang="en-US" altLang="ko-KR" dirty="0"/>
              <a:t>Preprocessor model</a:t>
            </a:r>
            <a:r>
              <a:rPr lang="ko-KR" altLang="en-US" dirty="0"/>
              <a:t>을 사용해서 </a:t>
            </a:r>
            <a:r>
              <a:rPr lang="en-US" altLang="ko-KR" dirty="0"/>
              <a:t>512*512 input conditioning image, ci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cf</a:t>
            </a:r>
            <a:r>
              <a:rPr lang="ko-KR" altLang="en-US" dirty="0"/>
              <a:t>는 </a:t>
            </a:r>
            <a:r>
              <a:rPr lang="en-US" altLang="ko-KR" dirty="0"/>
              <a:t>input conditioning image</a:t>
            </a:r>
            <a:r>
              <a:rPr lang="ko-KR" altLang="en-US" dirty="0"/>
              <a:t>를 </a:t>
            </a:r>
            <a:r>
              <a:rPr lang="en-US" altLang="ko-KR" dirty="0"/>
              <a:t>64*64</a:t>
            </a:r>
            <a:r>
              <a:rPr lang="ko-KR" altLang="en-US" dirty="0"/>
              <a:t>의 </a:t>
            </a:r>
            <a:r>
              <a:rPr lang="en-US" altLang="ko-KR" dirty="0"/>
              <a:t>feature space vector</a:t>
            </a:r>
            <a:r>
              <a:rPr lang="ko-KR" altLang="en-US" dirty="0"/>
              <a:t>로 변환한 값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E(·) = four convolution layers with 4 × 4 kernels and 2 × 2 strides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FE35A-3A44-4A18-B393-7FED952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46" y="6064190"/>
            <a:ext cx="1133633" cy="42868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78EB6D-7838-4BFF-91BF-CE04C4CC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255" y="1413710"/>
            <a:ext cx="60435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4264C-E94F-4F51-BB3F-2AD79DE3CB9B}"/>
              </a:ext>
            </a:extLst>
          </p:cNvPr>
          <p:cNvSpPr txBox="1"/>
          <p:nvPr/>
        </p:nvSpPr>
        <p:spPr>
          <a:xfrm>
            <a:off x="4947987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ci = input conditioning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5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EC915-B53A-44EF-8974-7F7B3C0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54" y="2757011"/>
            <a:ext cx="5496692" cy="3419952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EB370932-A54E-49F7-B878-31C16EF2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223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Zero convolution</a:t>
            </a:r>
          </a:p>
          <a:p>
            <a:pPr>
              <a:buFontTx/>
              <a:buChar char="-"/>
            </a:pPr>
            <a:r>
              <a:rPr lang="en-US" altLang="ko-KR" dirty="0"/>
              <a:t>feature map</a:t>
            </a:r>
            <a:r>
              <a:rPr lang="ko-KR" altLang="en-US" dirty="0"/>
              <a:t>의 크기를 유지하기 위해 </a:t>
            </a:r>
            <a:r>
              <a:rPr lang="en-US" altLang="ko-KR" dirty="0"/>
              <a:t>1×1 </a:t>
            </a:r>
            <a:r>
              <a:rPr lang="ko-KR" altLang="en-US" dirty="0"/>
              <a:t>크기를 가지는 </a:t>
            </a:r>
            <a:r>
              <a:rPr lang="en-US" altLang="ko-KR" dirty="0"/>
              <a:t>convolution layer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 </a:t>
            </a:r>
            <a:r>
              <a:rPr lang="ko-KR" altLang="en-US" dirty="0"/>
              <a:t>모두 </a:t>
            </a:r>
            <a:r>
              <a:rPr lang="en-US" altLang="ko-KR" dirty="0"/>
              <a:t>zero</a:t>
            </a:r>
            <a:r>
              <a:rPr lang="ko-KR" altLang="en-US" dirty="0"/>
              <a:t>로 초기화된 상태로 학습이 시작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초기 </a:t>
            </a:r>
            <a:r>
              <a:rPr lang="en-US" altLang="ko-KR" dirty="0"/>
              <a:t>noise</a:t>
            </a:r>
            <a:r>
              <a:rPr lang="ko-KR" altLang="en-US" dirty="0"/>
              <a:t>의 영향을 최소화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4A83-36A5-4287-801C-2E61F71E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7" y="4914864"/>
            <a:ext cx="4458322" cy="5048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EB1F5D-3177-4E2B-B495-4EA081D1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6" y="1520374"/>
            <a:ext cx="5378804" cy="2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01C17-0274-4D54-8936-A3023160F441}"/>
              </a:ext>
            </a:extLst>
          </p:cNvPr>
          <p:cNvSpPr txBox="1"/>
          <p:nvPr/>
        </p:nvSpPr>
        <p:spPr>
          <a:xfrm>
            <a:off x="6096000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Z(c; theta) = zero convolution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4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Prompt replace</a:t>
            </a:r>
          </a:p>
          <a:p>
            <a:pPr>
              <a:buFontTx/>
              <a:buChar char="-"/>
            </a:pPr>
            <a:r>
              <a:rPr lang="ko-KR" altLang="en-US" dirty="0" err="1"/>
              <a:t>학습중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en-US" altLang="ko-KR" dirty="0" err="1"/>
              <a:t>ct</a:t>
            </a:r>
            <a:r>
              <a:rPr lang="ko-KR" altLang="en-US" dirty="0"/>
              <a:t>의 절반을 빈 문자로 교체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Prompt</a:t>
            </a:r>
            <a:r>
              <a:rPr lang="ko-KR" altLang="en-US" dirty="0"/>
              <a:t>를 제거함으로써 </a:t>
            </a:r>
            <a:r>
              <a:rPr lang="en-US" altLang="ko-KR" dirty="0" err="1"/>
              <a:t>cf</a:t>
            </a:r>
            <a:r>
              <a:rPr lang="ko-KR" altLang="en-US" dirty="0"/>
              <a:t>에 더 의존하도록 만듦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Input conditioning image</a:t>
            </a:r>
            <a:r>
              <a:rPr lang="ko-KR" altLang="en-US" dirty="0"/>
              <a:t>를 더 잘 이해하게 만듦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CED44C-E6C7-4D61-B782-31A1133A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5" y="2201069"/>
            <a:ext cx="3400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0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7240A3-DF40-447A-A093-69D3AC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758289"/>
            <a:ext cx="958348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7206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기존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모델들과의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semantic segmentation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 사용하여 이미지 생성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>
              <a:buNone/>
            </a:pPr>
            <a:r>
              <a:rPr lang="en-US" altLang="ko-KR" dirty="0"/>
              <a:t>Stable Diffusion</a:t>
            </a:r>
            <a:r>
              <a:rPr lang="ko-KR" altLang="en-US" dirty="0"/>
              <a:t>은 </a:t>
            </a:r>
            <a:r>
              <a:rPr lang="en-US" altLang="ko-KR" dirty="0"/>
              <a:t>segmentation conditions </a:t>
            </a:r>
            <a:r>
              <a:rPr lang="ko-KR" altLang="en-US" dirty="0"/>
              <a:t>없이 생성해서 얻은 결과값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6E83E-FDA4-4133-877F-F4D8280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34" y="2148752"/>
            <a:ext cx="417253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9006</TotalTime>
  <Words>436</Words>
  <Application>Microsoft Office PowerPoint</Application>
  <PresentationFormat>와이드스크린</PresentationFormat>
  <Paragraphs>80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avenir next</vt:lpstr>
      <vt:lpstr>맑은 고딕</vt:lpstr>
      <vt:lpstr>맑은 고딕 (본문)</vt:lpstr>
      <vt:lpstr>Arial</vt:lpstr>
      <vt:lpstr>Office 테마</vt:lpstr>
      <vt:lpstr>Adding Conditional Control to Text-to-Image Diffusion Models</vt:lpstr>
      <vt:lpstr>1. 논문 개요</vt:lpstr>
      <vt:lpstr>2. 모델</vt:lpstr>
      <vt:lpstr>2. 모델</vt:lpstr>
      <vt:lpstr>2. 모델</vt:lpstr>
      <vt:lpstr>2. 모델</vt:lpstr>
      <vt:lpstr>2. 모델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165</cp:revision>
  <dcterms:created xsi:type="dcterms:W3CDTF">2023-09-03T23:41:12Z</dcterms:created>
  <dcterms:modified xsi:type="dcterms:W3CDTF">2023-10-13T06:46:28Z</dcterms:modified>
</cp:coreProperties>
</file>